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pptx" ContentType="application/vnd.openxmlformats-officedocument.presentationml.presentation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81" r:id="rId4"/>
    <p:sldId id="282" r:id="rId5"/>
    <p:sldId id="273" r:id="rId6"/>
    <p:sldId id="291" r:id="rId7"/>
    <p:sldId id="292" r:id="rId8"/>
    <p:sldId id="295" r:id="rId9"/>
    <p:sldId id="296" r:id="rId10"/>
    <p:sldId id="294" r:id="rId11"/>
    <p:sldId id="297" r:id="rId12"/>
    <p:sldId id="283" r:id="rId13"/>
    <p:sldId id="280" r:id="rId14"/>
    <p:sldId id="288" r:id="rId15"/>
    <p:sldId id="289" r:id="rId16"/>
    <p:sldId id="29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기본 구역" id="{E76B882A-2443-4725-831F-290226A33ED1}">
          <p14:sldIdLst>
            <p14:sldId id="256"/>
          </p14:sldIdLst>
        </p14:section>
        <p14:section name="Who am I" id="{264F1153-A893-41D4-89AB-12562A38AD14}">
          <p14:sldIdLst>
            <p14:sldId id="270"/>
            <p14:sldId id="281"/>
            <p14:sldId id="282"/>
            <p14:sldId id="273"/>
            <p14:sldId id="274"/>
            <p14:sldId id="275"/>
            <p14:sldId id="276"/>
            <p14:sldId id="277"/>
            <p14:sldId id="278"/>
            <p14:sldId id="279"/>
            <p14:sldId id="283"/>
            <p14:sldId id="280"/>
            <p14:sldId id="288"/>
            <p14:sldId id="289"/>
          </p14:sldIdLst>
        </p14:section>
        <p14:section name="경력기술서" id="{FF086948-5A77-4F82-B4FB-EFE899C28D54}">
          <p14:sldIdLst/>
        </p14:section>
        <p14:section name="포트폴리오" id="{F888F30F-8FD9-4EE9-B55C-F4845D4FEEE7}">
          <p14:sldIdLst>
            <p14:sldId id="290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300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pos="2615" userDrawn="1">
          <p15:clr>
            <a:srgbClr val="A4A3A4"/>
          </p15:clr>
        </p15:guide>
        <p15:guide id="5" pos="7219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orient="horz" pos="862" userDrawn="1">
          <p15:clr>
            <a:srgbClr val="A4A3A4"/>
          </p15:clr>
        </p15:guide>
        <p15:guide id="8" orient="horz" pos="9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5B9BD5"/>
    <a:srgbClr val="00C300"/>
    <a:srgbClr val="009933"/>
    <a:srgbClr val="F2F2F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74" autoAdjust="0"/>
    <p:restoredTop sz="94660"/>
  </p:normalViewPr>
  <p:slideViewPr>
    <p:cSldViewPr snapToGrid="0">
      <p:cViewPr varScale="1">
        <p:scale>
          <a:sx n="94" d="100"/>
          <a:sy n="94" d="100"/>
        </p:scale>
        <p:origin x="-168" y="-96"/>
      </p:cViewPr>
      <p:guideLst>
        <p:guide orient="horz" pos="300"/>
        <p:guide orient="horz" pos="4020"/>
        <p:guide orient="horz" pos="862"/>
        <p:guide orient="horz" pos="981"/>
        <p:guide pos="302"/>
        <p:guide pos="7378"/>
        <p:guide pos="2615"/>
        <p:guide pos="721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30616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9069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9619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-26187"/>
            <a:ext cx="3383280" cy="6866019"/>
          </a:xfrm>
          <a:prstGeom prst="rect">
            <a:avLst/>
          </a:prstGeom>
          <a:solidFill>
            <a:srgbClr val="00C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44719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00666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61832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1962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6619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98580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65332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6877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FDD12-E947-401E-BAC1-FD5DAC2FFF12}" type="datetimeFigureOut">
              <a:rPr lang="ko-KR" altLang="en-US" smtClean="0"/>
              <a:pPr/>
              <a:t>2019-11-24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180B2-B482-4907-96F2-43D66A61BA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0534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png"/><Relationship Id="rId4" Type="http://schemas.openxmlformats.org/officeDocument/2006/relationships/package" Target="../embeddings/Microsoft_Office_PowerPoint_______1.ppt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7760" y="1443949"/>
            <a:ext cx="419100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5400" b="1" dirty="0" smtClean="0">
                <a:ln w="12700">
                  <a:solidFill>
                    <a:schemeClr val="accent1">
                      <a:lumMod val="75000"/>
                      <a:alpha val="90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Portfolio</a:t>
            </a:r>
            <a:endParaRPr lang="ko-KR" altLang="en-US" sz="5400" b="1" dirty="0">
              <a:ln w="12700">
                <a:solidFill>
                  <a:schemeClr val="accent1">
                    <a:lumMod val="75000"/>
                    <a:alpha val="90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89262" y="6026824"/>
            <a:ext cx="4738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 w="952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Major in Computer Science &amp; Engineering, 2012 - 2019</a:t>
            </a:r>
            <a:endParaRPr lang="ko-KR" altLang="en-US" sz="1400" dirty="0">
              <a:ln w="952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9450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3881120" y="1076119"/>
            <a:ext cx="3586480" cy="2261710"/>
            <a:chOff x="3881120" y="658782"/>
            <a:chExt cx="3952240" cy="2261710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인지장애환자들의 치료 목적으로 제작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작업치료학과 협업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특정한 이벤트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(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전화 받기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신발정리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세탁기 돌리기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)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와 같은 이벤트를 수행하면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다음 단계 이벤트를 진행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할 수 있도록 제작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반복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숙달 통해 일상생활에 필요한 행동을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인지하게 도움을 줌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881120" y="3798659"/>
            <a:ext cx="3586480" cy="2046260"/>
            <a:chOff x="3881120" y="3429000"/>
            <a:chExt cx="3586480" cy="2046260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9943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VIVE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를 이용한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VR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환경 구축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UNITY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를 이용한 인지장애환자들이 체험할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환경 구축 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불 끄고 켜기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신발 정리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세탁기 구동하기와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같은 이벤트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추가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장면 전환 이벤트 추가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47980" y="2335272"/>
            <a:ext cx="2811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#2018 #Unity #Steam VR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인지장애환자 치료를 위한 </a:t>
            </a:r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VR </a:t>
            </a:r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애플리케이션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10525" y="3876312"/>
            <a:ext cx="2157413" cy="2981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20175" y="176699"/>
            <a:ext cx="2814638" cy="1780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143875" y="1418338"/>
            <a:ext cx="3143250" cy="162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748837" y="2893496"/>
            <a:ext cx="2443163" cy="1649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3881120" y="1076119"/>
            <a:ext cx="3586480" cy="1707712"/>
            <a:chOff x="3881120" y="658782"/>
            <a:chExt cx="3952240" cy="1707712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360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도 카메라로 촬영해 온 영상을 편집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편집한 영상을 이용하여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분기점에서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특정 영상으로 이동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소리 재생과 같은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이벤트 발생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881120" y="3798659"/>
            <a:ext cx="3586480" cy="1492262"/>
            <a:chOff x="3881120" y="3429000"/>
            <a:chExt cx="3586480" cy="1492262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440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영상편집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분기점에서 특정 장면으로 이동 외 이벤트 추가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GEAR VR, OCULUS GO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에 맞는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APK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빌드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완성 후 학생들에게 강의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07340" y="1786632"/>
            <a:ext cx="2811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#2018 #Unity #Gear VR </a:t>
            </a:r>
            <a:b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#Oculus GO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교육용 </a:t>
            </a:r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VR </a:t>
            </a:r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애플리케이션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859807" y="0"/>
            <a:ext cx="3151217" cy="1647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15300" y="1384724"/>
            <a:ext cx="3048000" cy="181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53495" y="3686175"/>
            <a:ext cx="2605079" cy="2743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9B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27760" y="1443949"/>
            <a:ext cx="4191000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5400" b="1" dirty="0" smtClean="0">
                <a:ln w="12700">
                  <a:solidFill>
                    <a:schemeClr val="accent1">
                      <a:lumMod val="75000"/>
                      <a:alpha val="90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Prize</a:t>
            </a:r>
            <a:endParaRPr lang="ko-KR" altLang="en-US" sz="5400" b="1" dirty="0">
              <a:ln w="12700">
                <a:solidFill>
                  <a:schemeClr val="accent1">
                    <a:lumMod val="75000"/>
                    <a:alpha val="90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3258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4498" y="1137074"/>
            <a:ext cx="8087588" cy="5214081"/>
          </a:xfrm>
          <a:prstGeom prst="rect">
            <a:avLst/>
          </a:prstGeom>
          <a:noFill/>
          <a:ln w="76200" cmpd="thinThick">
            <a:solidFill>
              <a:srgbClr val="5B9BD5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4" name="그룹 23"/>
          <p:cNvGrpSpPr/>
          <p:nvPr/>
        </p:nvGrpSpPr>
        <p:grpSpPr>
          <a:xfrm>
            <a:off x="2831204" y="497445"/>
            <a:ext cx="8816981" cy="580159"/>
            <a:chOff x="2831204" y="497445"/>
            <a:chExt cx="8816981" cy="580159"/>
          </a:xfrm>
        </p:grpSpPr>
        <p:sp>
          <p:nvSpPr>
            <p:cNvPr id="28" name="직사각형 27"/>
            <p:cNvSpPr/>
            <p:nvPr/>
          </p:nvSpPr>
          <p:spPr>
            <a:xfrm>
              <a:off x="10473779" y="954224"/>
              <a:ext cx="1174406" cy="123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BBF7AA34-E0CC-4737-8237-D75920858FCD}"/>
                </a:ext>
              </a:extLst>
            </p:cNvPr>
            <p:cNvSpPr txBox="1"/>
            <p:nvPr/>
          </p:nvSpPr>
          <p:spPr>
            <a:xfrm>
              <a:off x="2831204" y="497445"/>
              <a:ext cx="8601103" cy="5801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2017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공과대학 </a:t>
              </a:r>
              <a:r>
                <a:rPr lang="ko-KR" altLang="en-US" sz="2800" b="1" spc="-1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학술제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동상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b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en-US" altLang="ko-KR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스마트 분리수거 장치</a:t>
              </a:r>
              <a:endParaRPr lang="ko-KR" altLang="en-US" b="1" spc="-1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469" y="1282218"/>
            <a:ext cx="8170281" cy="5060525"/>
          </a:xfrm>
          <a:prstGeom prst="rect">
            <a:avLst/>
          </a:prstGeom>
          <a:noFill/>
          <a:ln w="63500" cmpd="thinThick">
            <a:solidFill>
              <a:srgbClr val="5B9BD5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7" name="그룹 6"/>
          <p:cNvGrpSpPr/>
          <p:nvPr/>
        </p:nvGrpSpPr>
        <p:grpSpPr>
          <a:xfrm>
            <a:off x="2831204" y="497445"/>
            <a:ext cx="8816981" cy="580159"/>
            <a:chOff x="2831204" y="497445"/>
            <a:chExt cx="8816981" cy="580159"/>
          </a:xfrm>
        </p:grpSpPr>
        <p:sp>
          <p:nvSpPr>
            <p:cNvPr id="8" name="직사각형 7"/>
            <p:cNvSpPr/>
            <p:nvPr/>
          </p:nvSpPr>
          <p:spPr>
            <a:xfrm>
              <a:off x="10473779" y="954224"/>
              <a:ext cx="1174406" cy="123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BBF7AA34-E0CC-4737-8237-D75920858FCD}"/>
                </a:ext>
              </a:extLst>
            </p:cNvPr>
            <p:cNvSpPr txBox="1"/>
            <p:nvPr/>
          </p:nvSpPr>
          <p:spPr>
            <a:xfrm>
              <a:off x="2831204" y="497445"/>
              <a:ext cx="8601103" cy="5801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2017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공과대학 </a:t>
              </a:r>
              <a:r>
                <a:rPr lang="ko-KR" altLang="en-US" sz="2800" b="1" spc="-1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학술제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동상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b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en-US" altLang="ko-KR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음성인식 </a:t>
              </a:r>
              <a:r>
                <a:rPr lang="ko-KR" altLang="en-US" b="1" spc="-1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스마트미러</a:t>
              </a:r>
              <a:endParaRPr lang="ko-KR" altLang="en-US" b="1" spc="-1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46074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831204" y="497445"/>
            <a:ext cx="8816981" cy="580159"/>
            <a:chOff x="2831204" y="497445"/>
            <a:chExt cx="8816981" cy="580159"/>
          </a:xfrm>
        </p:grpSpPr>
        <p:sp>
          <p:nvSpPr>
            <p:cNvPr id="27" name="직사각형 26"/>
            <p:cNvSpPr/>
            <p:nvPr/>
          </p:nvSpPr>
          <p:spPr>
            <a:xfrm>
              <a:off x="10473779" y="954224"/>
              <a:ext cx="1174406" cy="123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BBF7AA34-E0CC-4737-8237-D75920858FCD}"/>
                </a:ext>
              </a:extLst>
            </p:cNvPr>
            <p:cNvSpPr txBox="1"/>
            <p:nvPr/>
          </p:nvSpPr>
          <p:spPr>
            <a:xfrm>
              <a:off x="2831204" y="497445"/>
              <a:ext cx="8601103" cy="5801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2018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공과대학 </a:t>
              </a:r>
              <a:r>
                <a:rPr lang="ko-KR" altLang="en-US" sz="2800" b="1" spc="-1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학술제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은상</a:t>
              </a:r>
              <a: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br>
                <a:rPr lang="en-US" altLang="ko-KR" sz="2800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en-US" altLang="ko-KR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MARKER </a:t>
              </a:r>
              <a:r>
                <a:rPr lang="ko-KR" altLang="en-US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추적기반 </a:t>
              </a:r>
              <a:r>
                <a:rPr lang="en-US" altLang="ko-KR" b="1" spc="-1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IoT</a:t>
              </a:r>
              <a:r>
                <a:rPr lang="en-US" altLang="ko-KR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b="1" spc="-1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디바이스 제어 증강 현실 인터페이스</a:t>
              </a:r>
              <a:endParaRPr lang="ko-KR" altLang="en-US" b="1" spc="-1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815" y="1300030"/>
            <a:ext cx="7714551" cy="5060525"/>
          </a:xfrm>
          <a:prstGeom prst="rect">
            <a:avLst/>
          </a:prstGeom>
          <a:noFill/>
          <a:ln w="63500" cmpd="thinThick">
            <a:solidFill>
              <a:srgbClr val="5B9BD5"/>
            </a:solidFill>
            <a:miter lim="800000"/>
            <a:headEnd/>
            <a:tailEnd/>
          </a:ln>
          <a:effectLst>
            <a:outerShdw blurRad="508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288767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9B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398452" y="3013502"/>
            <a:ext cx="939509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5400" b="1" dirty="0" smtClean="0">
                <a:ln w="12700">
                  <a:solidFill>
                    <a:schemeClr val="accent1">
                      <a:lumMod val="75000"/>
                      <a:alpha val="90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ko-KR" altLang="en-US" sz="5400" b="1" dirty="0">
              <a:ln w="12700">
                <a:solidFill>
                  <a:schemeClr val="accent1">
                    <a:lumMod val="75000"/>
                    <a:alpha val="90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89262" y="6026824"/>
            <a:ext cx="4738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 w="9525"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Major in Computer Science &amp; Engineering, 2012 - 2019</a:t>
            </a:r>
            <a:endParaRPr lang="ko-KR" altLang="en-US" sz="1400" dirty="0">
              <a:ln w="9525"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4200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BF7AA34-E0CC-4737-8237-D75920858FCD}"/>
              </a:ext>
            </a:extLst>
          </p:cNvPr>
          <p:cNvSpPr txBox="1"/>
          <p:nvPr/>
        </p:nvSpPr>
        <p:spPr>
          <a:xfrm>
            <a:off x="492704" y="786059"/>
            <a:ext cx="2477946" cy="49705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3800" b="1" spc="-100" dirty="0" smtClean="0">
                <a:ln w="1270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INTRO</a:t>
            </a:r>
            <a:endParaRPr lang="ko-KR" altLang="en-US" sz="3800" b="1" spc="-100" dirty="0">
              <a:ln w="1270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408457" y="1238119"/>
            <a:ext cx="3035321" cy="3999287"/>
            <a:chOff x="8408457" y="1316183"/>
            <a:chExt cx="3035321" cy="3999287"/>
          </a:xfrm>
        </p:grpSpPr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04582" y="3711073"/>
              <a:ext cx="2139196" cy="1604397"/>
            </a:xfrm>
            <a:prstGeom prst="rect">
              <a:avLst/>
            </a:prstGeom>
            <a:ln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08457" y="1316183"/>
              <a:ext cx="1938110" cy="2584147"/>
            </a:xfrm>
            <a:prstGeom prst="rect">
              <a:avLst/>
            </a:prstGeom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1" name="그룹 20"/>
          <p:cNvGrpSpPr/>
          <p:nvPr/>
        </p:nvGrpSpPr>
        <p:grpSpPr>
          <a:xfrm>
            <a:off x="4235121" y="1283118"/>
            <a:ext cx="3816835" cy="4141865"/>
            <a:chOff x="4204641" y="1198897"/>
            <a:chExt cx="3816835" cy="4141865"/>
          </a:xfrm>
        </p:grpSpPr>
        <p:grpSp>
          <p:nvGrpSpPr>
            <p:cNvPr id="3" name="그룹 2"/>
            <p:cNvGrpSpPr/>
            <p:nvPr/>
          </p:nvGrpSpPr>
          <p:grpSpPr>
            <a:xfrm>
              <a:off x="4265601" y="4725251"/>
              <a:ext cx="3401567" cy="246221"/>
              <a:chOff x="3882125" y="5837262"/>
              <a:chExt cx="3401567" cy="246221"/>
            </a:xfrm>
          </p:grpSpPr>
          <p:sp>
            <p:nvSpPr>
              <p:cNvPr id="63" name="Freeform 15">
                <a:extLst>
                  <a:ext uri="{FF2B5EF4-FFF2-40B4-BE49-F238E27FC236}">
                    <a16:creationId xmlns:a16="http://schemas.microsoft.com/office/drawing/2014/main" xmlns="" id="{6C9E13A9-0A0C-40DC-947F-91E3274A6A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2125" y="5852372"/>
                <a:ext cx="216000" cy="216000"/>
              </a:xfrm>
              <a:custGeom>
                <a:avLst/>
                <a:gdLst>
                  <a:gd name="T0" fmla="*/ 3143 w 6554"/>
                  <a:gd name="T1" fmla="*/ 3022 h 4914"/>
                  <a:gd name="T2" fmla="*/ 3206 w 6554"/>
                  <a:gd name="T3" fmla="*/ 3059 h 4914"/>
                  <a:gd name="T4" fmla="*/ 3276 w 6554"/>
                  <a:gd name="T5" fmla="*/ 3071 h 4914"/>
                  <a:gd name="T6" fmla="*/ 3348 w 6554"/>
                  <a:gd name="T7" fmla="*/ 3059 h 4914"/>
                  <a:gd name="T8" fmla="*/ 3411 w 6554"/>
                  <a:gd name="T9" fmla="*/ 3022 h 4914"/>
                  <a:gd name="T10" fmla="*/ 6166 w 6554"/>
                  <a:gd name="T11" fmla="*/ 4789 h 4914"/>
                  <a:gd name="T12" fmla="*/ 6005 w 6554"/>
                  <a:gd name="T13" fmla="*/ 4868 h 4914"/>
                  <a:gd name="T14" fmla="*/ 5828 w 6554"/>
                  <a:gd name="T15" fmla="*/ 4910 h 4914"/>
                  <a:gd name="T16" fmla="*/ 819 w 6554"/>
                  <a:gd name="T17" fmla="*/ 4914 h 4914"/>
                  <a:gd name="T18" fmla="*/ 634 w 6554"/>
                  <a:gd name="T19" fmla="*/ 4894 h 4914"/>
                  <a:gd name="T20" fmla="*/ 465 w 6554"/>
                  <a:gd name="T21" fmla="*/ 4833 h 4914"/>
                  <a:gd name="T22" fmla="*/ 2483 w 6554"/>
                  <a:gd name="T23" fmla="*/ 2445 h 4914"/>
                  <a:gd name="T24" fmla="*/ 6471 w 6554"/>
                  <a:gd name="T25" fmla="*/ 463 h 4914"/>
                  <a:gd name="T26" fmla="*/ 6532 w 6554"/>
                  <a:gd name="T27" fmla="*/ 632 h 4914"/>
                  <a:gd name="T28" fmla="*/ 6554 w 6554"/>
                  <a:gd name="T29" fmla="*/ 819 h 4914"/>
                  <a:gd name="T30" fmla="*/ 6548 w 6554"/>
                  <a:gd name="T31" fmla="*/ 4181 h 4914"/>
                  <a:gd name="T32" fmla="*/ 6514 w 6554"/>
                  <a:gd name="T33" fmla="*/ 4342 h 4914"/>
                  <a:gd name="T34" fmla="*/ 6449 w 6554"/>
                  <a:gd name="T35" fmla="*/ 4491 h 4914"/>
                  <a:gd name="T36" fmla="*/ 6427 w 6554"/>
                  <a:gd name="T37" fmla="*/ 384 h 4914"/>
                  <a:gd name="T38" fmla="*/ 2175 w 6554"/>
                  <a:gd name="T39" fmla="*/ 2175 h 4914"/>
                  <a:gd name="T40" fmla="*/ 70 w 6554"/>
                  <a:gd name="T41" fmla="*/ 4417 h 4914"/>
                  <a:gd name="T42" fmla="*/ 18 w 6554"/>
                  <a:gd name="T43" fmla="*/ 4262 h 4914"/>
                  <a:gd name="T44" fmla="*/ 0 w 6554"/>
                  <a:gd name="T45" fmla="*/ 4095 h 4914"/>
                  <a:gd name="T46" fmla="*/ 6 w 6554"/>
                  <a:gd name="T47" fmla="*/ 724 h 4914"/>
                  <a:gd name="T48" fmla="*/ 48 w 6554"/>
                  <a:gd name="T49" fmla="*/ 545 h 4914"/>
                  <a:gd name="T50" fmla="*/ 127 w 6554"/>
                  <a:gd name="T51" fmla="*/ 384 h 4914"/>
                  <a:gd name="T52" fmla="*/ 5735 w 6554"/>
                  <a:gd name="T53" fmla="*/ 0 h 4914"/>
                  <a:gd name="T54" fmla="*/ 5900 w 6554"/>
                  <a:gd name="T55" fmla="*/ 18 h 4914"/>
                  <a:gd name="T56" fmla="*/ 6053 w 6554"/>
                  <a:gd name="T57" fmla="*/ 68 h 4914"/>
                  <a:gd name="T58" fmla="*/ 3276 w 6554"/>
                  <a:gd name="T59" fmla="*/ 2594 h 4914"/>
                  <a:gd name="T60" fmla="*/ 501 w 6554"/>
                  <a:gd name="T61" fmla="*/ 68 h 4914"/>
                  <a:gd name="T62" fmla="*/ 654 w 6554"/>
                  <a:gd name="T63" fmla="*/ 18 h 4914"/>
                  <a:gd name="T64" fmla="*/ 819 w 6554"/>
                  <a:gd name="T65" fmla="*/ 0 h 49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554" h="4914">
                    <a:moveTo>
                      <a:pt x="2483" y="2445"/>
                    </a:moveTo>
                    <a:lnTo>
                      <a:pt x="3143" y="3022"/>
                    </a:lnTo>
                    <a:lnTo>
                      <a:pt x="3173" y="3043"/>
                    </a:lnTo>
                    <a:lnTo>
                      <a:pt x="3206" y="3059"/>
                    </a:lnTo>
                    <a:lnTo>
                      <a:pt x="3240" y="3069"/>
                    </a:lnTo>
                    <a:lnTo>
                      <a:pt x="3276" y="3071"/>
                    </a:lnTo>
                    <a:lnTo>
                      <a:pt x="3312" y="3069"/>
                    </a:lnTo>
                    <a:lnTo>
                      <a:pt x="3348" y="3059"/>
                    </a:lnTo>
                    <a:lnTo>
                      <a:pt x="3381" y="3043"/>
                    </a:lnTo>
                    <a:lnTo>
                      <a:pt x="3411" y="3022"/>
                    </a:lnTo>
                    <a:lnTo>
                      <a:pt x="4071" y="2445"/>
                    </a:lnTo>
                    <a:lnTo>
                      <a:pt x="6166" y="4789"/>
                    </a:lnTo>
                    <a:lnTo>
                      <a:pt x="6089" y="4833"/>
                    </a:lnTo>
                    <a:lnTo>
                      <a:pt x="6005" y="4868"/>
                    </a:lnTo>
                    <a:lnTo>
                      <a:pt x="5920" y="4894"/>
                    </a:lnTo>
                    <a:lnTo>
                      <a:pt x="5828" y="4910"/>
                    </a:lnTo>
                    <a:lnTo>
                      <a:pt x="5735" y="4914"/>
                    </a:lnTo>
                    <a:lnTo>
                      <a:pt x="819" y="4914"/>
                    </a:lnTo>
                    <a:lnTo>
                      <a:pt x="726" y="4910"/>
                    </a:lnTo>
                    <a:lnTo>
                      <a:pt x="634" y="4894"/>
                    </a:lnTo>
                    <a:lnTo>
                      <a:pt x="549" y="4868"/>
                    </a:lnTo>
                    <a:lnTo>
                      <a:pt x="465" y="4833"/>
                    </a:lnTo>
                    <a:lnTo>
                      <a:pt x="388" y="4789"/>
                    </a:lnTo>
                    <a:lnTo>
                      <a:pt x="2483" y="2445"/>
                    </a:lnTo>
                    <a:close/>
                    <a:moveTo>
                      <a:pt x="6427" y="384"/>
                    </a:moveTo>
                    <a:lnTo>
                      <a:pt x="6471" y="463"/>
                    </a:lnTo>
                    <a:lnTo>
                      <a:pt x="6504" y="545"/>
                    </a:lnTo>
                    <a:lnTo>
                      <a:pt x="6532" y="632"/>
                    </a:lnTo>
                    <a:lnTo>
                      <a:pt x="6548" y="724"/>
                    </a:lnTo>
                    <a:lnTo>
                      <a:pt x="6554" y="819"/>
                    </a:lnTo>
                    <a:lnTo>
                      <a:pt x="6554" y="4095"/>
                    </a:lnTo>
                    <a:lnTo>
                      <a:pt x="6548" y="4181"/>
                    </a:lnTo>
                    <a:lnTo>
                      <a:pt x="6536" y="4262"/>
                    </a:lnTo>
                    <a:lnTo>
                      <a:pt x="6514" y="4342"/>
                    </a:lnTo>
                    <a:lnTo>
                      <a:pt x="6484" y="4417"/>
                    </a:lnTo>
                    <a:lnTo>
                      <a:pt x="6449" y="4491"/>
                    </a:lnTo>
                    <a:lnTo>
                      <a:pt x="4379" y="2175"/>
                    </a:lnTo>
                    <a:lnTo>
                      <a:pt x="6427" y="384"/>
                    </a:lnTo>
                    <a:close/>
                    <a:moveTo>
                      <a:pt x="127" y="384"/>
                    </a:moveTo>
                    <a:lnTo>
                      <a:pt x="2175" y="2175"/>
                    </a:lnTo>
                    <a:lnTo>
                      <a:pt x="105" y="4491"/>
                    </a:lnTo>
                    <a:lnTo>
                      <a:pt x="70" y="4417"/>
                    </a:lnTo>
                    <a:lnTo>
                      <a:pt x="40" y="4342"/>
                    </a:lnTo>
                    <a:lnTo>
                      <a:pt x="18" y="4262"/>
                    </a:lnTo>
                    <a:lnTo>
                      <a:pt x="4" y="4181"/>
                    </a:lnTo>
                    <a:lnTo>
                      <a:pt x="0" y="4095"/>
                    </a:lnTo>
                    <a:lnTo>
                      <a:pt x="0" y="819"/>
                    </a:lnTo>
                    <a:lnTo>
                      <a:pt x="6" y="724"/>
                    </a:lnTo>
                    <a:lnTo>
                      <a:pt x="22" y="632"/>
                    </a:lnTo>
                    <a:lnTo>
                      <a:pt x="48" y="545"/>
                    </a:lnTo>
                    <a:lnTo>
                      <a:pt x="83" y="463"/>
                    </a:lnTo>
                    <a:lnTo>
                      <a:pt x="127" y="384"/>
                    </a:lnTo>
                    <a:close/>
                    <a:moveTo>
                      <a:pt x="819" y="0"/>
                    </a:moveTo>
                    <a:lnTo>
                      <a:pt x="5735" y="0"/>
                    </a:lnTo>
                    <a:lnTo>
                      <a:pt x="5819" y="4"/>
                    </a:lnTo>
                    <a:lnTo>
                      <a:pt x="5900" y="18"/>
                    </a:lnTo>
                    <a:lnTo>
                      <a:pt x="5978" y="40"/>
                    </a:lnTo>
                    <a:lnTo>
                      <a:pt x="6053" y="68"/>
                    </a:lnTo>
                    <a:lnTo>
                      <a:pt x="6125" y="103"/>
                    </a:lnTo>
                    <a:lnTo>
                      <a:pt x="3276" y="2594"/>
                    </a:lnTo>
                    <a:lnTo>
                      <a:pt x="429" y="103"/>
                    </a:lnTo>
                    <a:lnTo>
                      <a:pt x="501" y="68"/>
                    </a:lnTo>
                    <a:lnTo>
                      <a:pt x="576" y="40"/>
                    </a:lnTo>
                    <a:lnTo>
                      <a:pt x="654" y="18"/>
                    </a:lnTo>
                    <a:lnTo>
                      <a:pt x="736" y="4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xmlns="" id="{75FFD049-1856-410B-8A81-78B7AE5BBE63}"/>
                  </a:ext>
                </a:extLst>
              </p:cNvPr>
              <p:cNvSpPr/>
              <p:nvPr/>
            </p:nvSpPr>
            <p:spPr>
              <a:xfrm>
                <a:off x="4223353" y="5837262"/>
                <a:ext cx="3060339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mynamewoon@gmail.com</a:t>
                </a:r>
                <a:endPara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2" name="그룹 1"/>
            <p:cNvGrpSpPr/>
            <p:nvPr/>
          </p:nvGrpSpPr>
          <p:grpSpPr>
            <a:xfrm>
              <a:off x="4265601" y="4390162"/>
              <a:ext cx="3399624" cy="246221"/>
              <a:chOff x="3884068" y="5413714"/>
              <a:chExt cx="3399624" cy="246221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xmlns="" id="{525349FF-A7C7-41C2-8B68-4CD5E55D9AE7}"/>
                  </a:ext>
                </a:extLst>
              </p:cNvPr>
              <p:cNvSpPr txBox="1"/>
              <p:nvPr/>
            </p:nvSpPr>
            <p:spPr>
              <a:xfrm>
                <a:off x="4223353" y="5413714"/>
                <a:ext cx="3060339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010-8631-0498</a:t>
                </a:r>
                <a:endPara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Freeform 21">
                <a:extLst>
                  <a:ext uri="{FF2B5EF4-FFF2-40B4-BE49-F238E27FC236}">
                    <a16:creationId xmlns:a16="http://schemas.microsoft.com/office/drawing/2014/main" xmlns="" id="{455D15C0-F7E2-414C-8341-0F0EF303E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4068" y="5428824"/>
                <a:ext cx="216000" cy="216000"/>
              </a:xfrm>
              <a:custGeom>
                <a:avLst/>
                <a:gdLst>
                  <a:gd name="T0" fmla="*/ 800 w 3701"/>
                  <a:gd name="T1" fmla="*/ 6 h 3697"/>
                  <a:gd name="T2" fmla="*/ 867 w 3701"/>
                  <a:gd name="T3" fmla="*/ 50 h 3697"/>
                  <a:gd name="T4" fmla="*/ 1329 w 3701"/>
                  <a:gd name="T5" fmla="*/ 896 h 3697"/>
                  <a:gd name="T6" fmla="*/ 1352 w 3701"/>
                  <a:gd name="T7" fmla="*/ 997 h 3697"/>
                  <a:gd name="T8" fmla="*/ 1323 w 3701"/>
                  <a:gd name="T9" fmla="*/ 1102 h 3697"/>
                  <a:gd name="T10" fmla="*/ 1089 w 3701"/>
                  <a:gd name="T11" fmla="*/ 1351 h 3697"/>
                  <a:gd name="T12" fmla="*/ 1071 w 3701"/>
                  <a:gd name="T13" fmla="*/ 1392 h 3697"/>
                  <a:gd name="T14" fmla="*/ 1095 w 3701"/>
                  <a:gd name="T15" fmla="*/ 1494 h 3697"/>
                  <a:gd name="T16" fmla="*/ 1161 w 3701"/>
                  <a:gd name="T17" fmla="*/ 1633 h 3697"/>
                  <a:gd name="T18" fmla="*/ 1248 w 3701"/>
                  <a:gd name="T19" fmla="*/ 1770 h 3697"/>
                  <a:gd name="T20" fmla="*/ 1359 w 3701"/>
                  <a:gd name="T21" fmla="*/ 1918 h 3697"/>
                  <a:gd name="T22" fmla="*/ 1505 w 3701"/>
                  <a:gd name="T23" fmla="*/ 2076 h 3697"/>
                  <a:gd name="T24" fmla="*/ 1676 w 3701"/>
                  <a:gd name="T25" fmla="*/ 2245 h 3697"/>
                  <a:gd name="T26" fmla="*/ 1829 w 3701"/>
                  <a:gd name="T27" fmla="*/ 2379 h 3697"/>
                  <a:gd name="T28" fmla="*/ 1979 w 3701"/>
                  <a:gd name="T29" fmla="*/ 2486 h 3697"/>
                  <a:gd name="T30" fmla="*/ 2106 w 3701"/>
                  <a:gd name="T31" fmla="*/ 2561 h 3697"/>
                  <a:gd name="T32" fmla="*/ 2201 w 3701"/>
                  <a:gd name="T33" fmla="*/ 2604 h 3697"/>
                  <a:gd name="T34" fmla="*/ 2296 w 3701"/>
                  <a:gd name="T35" fmla="*/ 2627 h 3697"/>
                  <a:gd name="T36" fmla="*/ 2337 w 3701"/>
                  <a:gd name="T37" fmla="*/ 2615 h 3697"/>
                  <a:gd name="T38" fmla="*/ 2599 w 3701"/>
                  <a:gd name="T39" fmla="*/ 2359 h 3697"/>
                  <a:gd name="T40" fmla="*/ 2698 w 3701"/>
                  <a:gd name="T41" fmla="*/ 2320 h 3697"/>
                  <a:gd name="T42" fmla="*/ 2795 w 3701"/>
                  <a:gd name="T43" fmla="*/ 2324 h 3697"/>
                  <a:gd name="T44" fmla="*/ 2844 w 3701"/>
                  <a:gd name="T45" fmla="*/ 2342 h 3697"/>
                  <a:gd name="T46" fmla="*/ 3656 w 3701"/>
                  <a:gd name="T47" fmla="*/ 2833 h 3697"/>
                  <a:gd name="T48" fmla="*/ 3698 w 3701"/>
                  <a:gd name="T49" fmla="*/ 2918 h 3697"/>
                  <a:gd name="T50" fmla="*/ 3685 w 3701"/>
                  <a:gd name="T51" fmla="*/ 3018 h 3697"/>
                  <a:gd name="T52" fmla="*/ 3122 w 3701"/>
                  <a:gd name="T53" fmla="*/ 3591 h 3697"/>
                  <a:gd name="T54" fmla="*/ 3031 w 3701"/>
                  <a:gd name="T55" fmla="*/ 3658 h 3697"/>
                  <a:gd name="T56" fmla="*/ 2919 w 3701"/>
                  <a:gd name="T57" fmla="*/ 3693 h 3697"/>
                  <a:gd name="T58" fmla="*/ 2873 w 3701"/>
                  <a:gd name="T59" fmla="*/ 3696 h 3697"/>
                  <a:gd name="T60" fmla="*/ 2785 w 3701"/>
                  <a:gd name="T61" fmla="*/ 3694 h 3697"/>
                  <a:gd name="T62" fmla="*/ 2656 w 3701"/>
                  <a:gd name="T63" fmla="*/ 3679 h 3697"/>
                  <a:gd name="T64" fmla="*/ 2484 w 3701"/>
                  <a:gd name="T65" fmla="*/ 3647 h 3697"/>
                  <a:gd name="T66" fmla="*/ 2274 w 3701"/>
                  <a:gd name="T67" fmla="*/ 3578 h 3697"/>
                  <a:gd name="T68" fmla="*/ 2053 w 3701"/>
                  <a:gd name="T69" fmla="*/ 3481 h 3697"/>
                  <a:gd name="T70" fmla="*/ 1819 w 3701"/>
                  <a:gd name="T71" fmla="*/ 3353 h 3697"/>
                  <a:gd name="T72" fmla="*/ 1562 w 3701"/>
                  <a:gd name="T73" fmla="*/ 3186 h 3697"/>
                  <a:gd name="T74" fmla="*/ 1287 w 3701"/>
                  <a:gd name="T75" fmla="*/ 2969 h 3697"/>
                  <a:gd name="T76" fmla="*/ 999 w 3701"/>
                  <a:gd name="T77" fmla="*/ 2698 h 3697"/>
                  <a:gd name="T78" fmla="*/ 748 w 3701"/>
                  <a:gd name="T79" fmla="*/ 2434 h 3697"/>
                  <a:gd name="T80" fmla="*/ 545 w 3701"/>
                  <a:gd name="T81" fmla="*/ 2181 h 3697"/>
                  <a:gd name="T82" fmla="*/ 354 w 3701"/>
                  <a:gd name="T83" fmla="*/ 1898 h 3697"/>
                  <a:gd name="T84" fmla="*/ 213 w 3701"/>
                  <a:gd name="T85" fmla="*/ 1643 h 3697"/>
                  <a:gd name="T86" fmla="*/ 115 w 3701"/>
                  <a:gd name="T87" fmla="*/ 1415 h 3697"/>
                  <a:gd name="T88" fmla="*/ 52 w 3701"/>
                  <a:gd name="T89" fmla="*/ 1216 h 3697"/>
                  <a:gd name="T90" fmla="*/ 16 w 3701"/>
                  <a:gd name="T91" fmla="*/ 1051 h 3697"/>
                  <a:gd name="T92" fmla="*/ 1 w 3701"/>
                  <a:gd name="T93" fmla="*/ 922 h 3697"/>
                  <a:gd name="T94" fmla="*/ 2 w 3701"/>
                  <a:gd name="T95" fmla="*/ 827 h 3697"/>
                  <a:gd name="T96" fmla="*/ 5 w 3701"/>
                  <a:gd name="T97" fmla="*/ 779 h 3697"/>
                  <a:gd name="T98" fmla="*/ 39 w 3701"/>
                  <a:gd name="T99" fmla="*/ 668 h 3697"/>
                  <a:gd name="T100" fmla="*/ 106 w 3701"/>
                  <a:gd name="T101" fmla="*/ 576 h 3697"/>
                  <a:gd name="T102" fmla="*/ 686 w 3701"/>
                  <a:gd name="T103" fmla="*/ 13 h 3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01" h="3697">
                    <a:moveTo>
                      <a:pt x="753" y="0"/>
                    </a:moveTo>
                    <a:lnTo>
                      <a:pt x="777" y="1"/>
                    </a:lnTo>
                    <a:lnTo>
                      <a:pt x="800" y="6"/>
                    </a:lnTo>
                    <a:lnTo>
                      <a:pt x="822" y="15"/>
                    </a:lnTo>
                    <a:lnTo>
                      <a:pt x="843" y="29"/>
                    </a:lnTo>
                    <a:lnTo>
                      <a:pt x="867" y="50"/>
                    </a:lnTo>
                    <a:lnTo>
                      <a:pt x="890" y="74"/>
                    </a:lnTo>
                    <a:lnTo>
                      <a:pt x="909" y="101"/>
                    </a:lnTo>
                    <a:lnTo>
                      <a:pt x="1329" y="896"/>
                    </a:lnTo>
                    <a:lnTo>
                      <a:pt x="1342" y="929"/>
                    </a:lnTo>
                    <a:lnTo>
                      <a:pt x="1351" y="963"/>
                    </a:lnTo>
                    <a:lnTo>
                      <a:pt x="1352" y="997"/>
                    </a:lnTo>
                    <a:lnTo>
                      <a:pt x="1348" y="1033"/>
                    </a:lnTo>
                    <a:lnTo>
                      <a:pt x="1338" y="1069"/>
                    </a:lnTo>
                    <a:lnTo>
                      <a:pt x="1323" y="1102"/>
                    </a:lnTo>
                    <a:lnTo>
                      <a:pt x="1304" y="1132"/>
                    </a:lnTo>
                    <a:lnTo>
                      <a:pt x="1282" y="1159"/>
                    </a:lnTo>
                    <a:lnTo>
                      <a:pt x="1089" y="1351"/>
                    </a:lnTo>
                    <a:lnTo>
                      <a:pt x="1082" y="1361"/>
                    </a:lnTo>
                    <a:lnTo>
                      <a:pt x="1076" y="1377"/>
                    </a:lnTo>
                    <a:lnTo>
                      <a:pt x="1071" y="1392"/>
                    </a:lnTo>
                    <a:lnTo>
                      <a:pt x="1070" y="1406"/>
                    </a:lnTo>
                    <a:lnTo>
                      <a:pt x="1080" y="1449"/>
                    </a:lnTo>
                    <a:lnTo>
                      <a:pt x="1095" y="1494"/>
                    </a:lnTo>
                    <a:lnTo>
                      <a:pt x="1115" y="1542"/>
                    </a:lnTo>
                    <a:lnTo>
                      <a:pt x="1140" y="1594"/>
                    </a:lnTo>
                    <a:lnTo>
                      <a:pt x="1161" y="1633"/>
                    </a:lnTo>
                    <a:lnTo>
                      <a:pt x="1186" y="1676"/>
                    </a:lnTo>
                    <a:lnTo>
                      <a:pt x="1215" y="1721"/>
                    </a:lnTo>
                    <a:lnTo>
                      <a:pt x="1248" y="1770"/>
                    </a:lnTo>
                    <a:lnTo>
                      <a:pt x="1285" y="1823"/>
                    </a:lnTo>
                    <a:lnTo>
                      <a:pt x="1320" y="1869"/>
                    </a:lnTo>
                    <a:lnTo>
                      <a:pt x="1359" y="1918"/>
                    </a:lnTo>
                    <a:lnTo>
                      <a:pt x="1404" y="1968"/>
                    </a:lnTo>
                    <a:lnTo>
                      <a:pt x="1453" y="2021"/>
                    </a:lnTo>
                    <a:lnTo>
                      <a:pt x="1505" y="2076"/>
                    </a:lnTo>
                    <a:lnTo>
                      <a:pt x="1563" y="2135"/>
                    </a:lnTo>
                    <a:lnTo>
                      <a:pt x="1621" y="2192"/>
                    </a:lnTo>
                    <a:lnTo>
                      <a:pt x="1676" y="2245"/>
                    </a:lnTo>
                    <a:lnTo>
                      <a:pt x="1729" y="2294"/>
                    </a:lnTo>
                    <a:lnTo>
                      <a:pt x="1781" y="2338"/>
                    </a:lnTo>
                    <a:lnTo>
                      <a:pt x="1829" y="2379"/>
                    </a:lnTo>
                    <a:lnTo>
                      <a:pt x="1877" y="2415"/>
                    </a:lnTo>
                    <a:lnTo>
                      <a:pt x="1930" y="2452"/>
                    </a:lnTo>
                    <a:lnTo>
                      <a:pt x="1979" y="2486"/>
                    </a:lnTo>
                    <a:lnTo>
                      <a:pt x="2025" y="2515"/>
                    </a:lnTo>
                    <a:lnTo>
                      <a:pt x="2067" y="2540"/>
                    </a:lnTo>
                    <a:lnTo>
                      <a:pt x="2106" y="2561"/>
                    </a:lnTo>
                    <a:lnTo>
                      <a:pt x="2141" y="2578"/>
                    </a:lnTo>
                    <a:lnTo>
                      <a:pt x="2173" y="2593"/>
                    </a:lnTo>
                    <a:lnTo>
                      <a:pt x="2201" y="2604"/>
                    </a:lnTo>
                    <a:lnTo>
                      <a:pt x="2226" y="2613"/>
                    </a:lnTo>
                    <a:lnTo>
                      <a:pt x="2247" y="2618"/>
                    </a:lnTo>
                    <a:lnTo>
                      <a:pt x="2296" y="2627"/>
                    </a:lnTo>
                    <a:lnTo>
                      <a:pt x="2307" y="2626"/>
                    </a:lnTo>
                    <a:lnTo>
                      <a:pt x="2321" y="2622"/>
                    </a:lnTo>
                    <a:lnTo>
                      <a:pt x="2337" y="2615"/>
                    </a:lnTo>
                    <a:lnTo>
                      <a:pt x="2347" y="2608"/>
                    </a:lnTo>
                    <a:lnTo>
                      <a:pt x="2570" y="2381"/>
                    </a:lnTo>
                    <a:lnTo>
                      <a:pt x="2599" y="2359"/>
                    </a:lnTo>
                    <a:lnTo>
                      <a:pt x="2631" y="2341"/>
                    </a:lnTo>
                    <a:lnTo>
                      <a:pt x="2663" y="2328"/>
                    </a:lnTo>
                    <a:lnTo>
                      <a:pt x="2698" y="2320"/>
                    </a:lnTo>
                    <a:lnTo>
                      <a:pt x="2735" y="2318"/>
                    </a:lnTo>
                    <a:lnTo>
                      <a:pt x="2767" y="2319"/>
                    </a:lnTo>
                    <a:lnTo>
                      <a:pt x="2795" y="2324"/>
                    </a:lnTo>
                    <a:lnTo>
                      <a:pt x="2820" y="2332"/>
                    </a:lnTo>
                    <a:lnTo>
                      <a:pt x="2841" y="2342"/>
                    </a:lnTo>
                    <a:lnTo>
                      <a:pt x="2844" y="2342"/>
                    </a:lnTo>
                    <a:lnTo>
                      <a:pt x="3600" y="2788"/>
                    </a:lnTo>
                    <a:lnTo>
                      <a:pt x="3631" y="2810"/>
                    </a:lnTo>
                    <a:lnTo>
                      <a:pt x="3656" y="2833"/>
                    </a:lnTo>
                    <a:lnTo>
                      <a:pt x="3676" y="2859"/>
                    </a:lnTo>
                    <a:lnTo>
                      <a:pt x="3689" y="2887"/>
                    </a:lnTo>
                    <a:lnTo>
                      <a:pt x="3698" y="2918"/>
                    </a:lnTo>
                    <a:lnTo>
                      <a:pt x="3701" y="2952"/>
                    </a:lnTo>
                    <a:lnTo>
                      <a:pt x="3695" y="2986"/>
                    </a:lnTo>
                    <a:lnTo>
                      <a:pt x="3685" y="3018"/>
                    </a:lnTo>
                    <a:lnTo>
                      <a:pt x="3667" y="3047"/>
                    </a:lnTo>
                    <a:lnTo>
                      <a:pt x="3643" y="3074"/>
                    </a:lnTo>
                    <a:lnTo>
                      <a:pt x="3122" y="3591"/>
                    </a:lnTo>
                    <a:lnTo>
                      <a:pt x="3096" y="3616"/>
                    </a:lnTo>
                    <a:lnTo>
                      <a:pt x="3066" y="3639"/>
                    </a:lnTo>
                    <a:lnTo>
                      <a:pt x="3031" y="3658"/>
                    </a:lnTo>
                    <a:lnTo>
                      <a:pt x="2993" y="3674"/>
                    </a:lnTo>
                    <a:lnTo>
                      <a:pt x="2956" y="3686"/>
                    </a:lnTo>
                    <a:lnTo>
                      <a:pt x="2919" y="3693"/>
                    </a:lnTo>
                    <a:lnTo>
                      <a:pt x="2911" y="3694"/>
                    </a:lnTo>
                    <a:lnTo>
                      <a:pt x="2895" y="3695"/>
                    </a:lnTo>
                    <a:lnTo>
                      <a:pt x="2873" y="3696"/>
                    </a:lnTo>
                    <a:lnTo>
                      <a:pt x="2844" y="3697"/>
                    </a:lnTo>
                    <a:lnTo>
                      <a:pt x="2817" y="3696"/>
                    </a:lnTo>
                    <a:lnTo>
                      <a:pt x="2785" y="3694"/>
                    </a:lnTo>
                    <a:lnTo>
                      <a:pt x="2748" y="3690"/>
                    </a:lnTo>
                    <a:lnTo>
                      <a:pt x="2705" y="3686"/>
                    </a:lnTo>
                    <a:lnTo>
                      <a:pt x="2656" y="3679"/>
                    </a:lnTo>
                    <a:lnTo>
                      <a:pt x="2604" y="3671"/>
                    </a:lnTo>
                    <a:lnTo>
                      <a:pt x="2546" y="3661"/>
                    </a:lnTo>
                    <a:lnTo>
                      <a:pt x="2484" y="3647"/>
                    </a:lnTo>
                    <a:lnTo>
                      <a:pt x="2418" y="3627"/>
                    </a:lnTo>
                    <a:lnTo>
                      <a:pt x="2348" y="3605"/>
                    </a:lnTo>
                    <a:lnTo>
                      <a:pt x="2274" y="3578"/>
                    </a:lnTo>
                    <a:lnTo>
                      <a:pt x="2196" y="3546"/>
                    </a:lnTo>
                    <a:lnTo>
                      <a:pt x="2125" y="3516"/>
                    </a:lnTo>
                    <a:lnTo>
                      <a:pt x="2053" y="3481"/>
                    </a:lnTo>
                    <a:lnTo>
                      <a:pt x="1978" y="3442"/>
                    </a:lnTo>
                    <a:lnTo>
                      <a:pt x="1899" y="3399"/>
                    </a:lnTo>
                    <a:lnTo>
                      <a:pt x="1819" y="3353"/>
                    </a:lnTo>
                    <a:lnTo>
                      <a:pt x="1736" y="3301"/>
                    </a:lnTo>
                    <a:lnTo>
                      <a:pt x="1649" y="3246"/>
                    </a:lnTo>
                    <a:lnTo>
                      <a:pt x="1562" y="3186"/>
                    </a:lnTo>
                    <a:lnTo>
                      <a:pt x="1472" y="3120"/>
                    </a:lnTo>
                    <a:lnTo>
                      <a:pt x="1381" y="3048"/>
                    </a:lnTo>
                    <a:lnTo>
                      <a:pt x="1287" y="2969"/>
                    </a:lnTo>
                    <a:lnTo>
                      <a:pt x="1193" y="2885"/>
                    </a:lnTo>
                    <a:lnTo>
                      <a:pt x="1097" y="2795"/>
                    </a:lnTo>
                    <a:lnTo>
                      <a:pt x="999" y="2698"/>
                    </a:lnTo>
                    <a:lnTo>
                      <a:pt x="910" y="2608"/>
                    </a:lnTo>
                    <a:lnTo>
                      <a:pt x="827" y="2521"/>
                    </a:lnTo>
                    <a:lnTo>
                      <a:pt x="748" y="2434"/>
                    </a:lnTo>
                    <a:lnTo>
                      <a:pt x="675" y="2348"/>
                    </a:lnTo>
                    <a:lnTo>
                      <a:pt x="608" y="2264"/>
                    </a:lnTo>
                    <a:lnTo>
                      <a:pt x="545" y="2181"/>
                    </a:lnTo>
                    <a:lnTo>
                      <a:pt x="476" y="2084"/>
                    </a:lnTo>
                    <a:lnTo>
                      <a:pt x="412" y="1990"/>
                    </a:lnTo>
                    <a:lnTo>
                      <a:pt x="354" y="1898"/>
                    </a:lnTo>
                    <a:lnTo>
                      <a:pt x="302" y="1811"/>
                    </a:lnTo>
                    <a:lnTo>
                      <a:pt x="254" y="1725"/>
                    </a:lnTo>
                    <a:lnTo>
                      <a:pt x="213" y="1643"/>
                    </a:lnTo>
                    <a:lnTo>
                      <a:pt x="176" y="1563"/>
                    </a:lnTo>
                    <a:lnTo>
                      <a:pt x="143" y="1488"/>
                    </a:lnTo>
                    <a:lnTo>
                      <a:pt x="115" y="1415"/>
                    </a:lnTo>
                    <a:lnTo>
                      <a:pt x="90" y="1345"/>
                    </a:lnTo>
                    <a:lnTo>
                      <a:pt x="70" y="1279"/>
                    </a:lnTo>
                    <a:lnTo>
                      <a:pt x="52" y="1216"/>
                    </a:lnTo>
                    <a:lnTo>
                      <a:pt x="37" y="1157"/>
                    </a:lnTo>
                    <a:lnTo>
                      <a:pt x="25" y="1102"/>
                    </a:lnTo>
                    <a:lnTo>
                      <a:pt x="16" y="1051"/>
                    </a:lnTo>
                    <a:lnTo>
                      <a:pt x="9" y="1004"/>
                    </a:lnTo>
                    <a:lnTo>
                      <a:pt x="3" y="961"/>
                    </a:lnTo>
                    <a:lnTo>
                      <a:pt x="1" y="922"/>
                    </a:lnTo>
                    <a:lnTo>
                      <a:pt x="0" y="887"/>
                    </a:lnTo>
                    <a:lnTo>
                      <a:pt x="0" y="857"/>
                    </a:lnTo>
                    <a:lnTo>
                      <a:pt x="2" y="827"/>
                    </a:lnTo>
                    <a:lnTo>
                      <a:pt x="3" y="803"/>
                    </a:lnTo>
                    <a:lnTo>
                      <a:pt x="3" y="787"/>
                    </a:lnTo>
                    <a:lnTo>
                      <a:pt x="5" y="779"/>
                    </a:lnTo>
                    <a:lnTo>
                      <a:pt x="11" y="742"/>
                    </a:lnTo>
                    <a:lnTo>
                      <a:pt x="24" y="705"/>
                    </a:lnTo>
                    <a:lnTo>
                      <a:pt x="39" y="668"/>
                    </a:lnTo>
                    <a:lnTo>
                      <a:pt x="59" y="632"/>
                    </a:lnTo>
                    <a:lnTo>
                      <a:pt x="81" y="602"/>
                    </a:lnTo>
                    <a:lnTo>
                      <a:pt x="106" y="576"/>
                    </a:lnTo>
                    <a:lnTo>
                      <a:pt x="627" y="55"/>
                    </a:lnTo>
                    <a:lnTo>
                      <a:pt x="656" y="30"/>
                    </a:lnTo>
                    <a:lnTo>
                      <a:pt x="686" y="13"/>
                    </a:lnTo>
                    <a:lnTo>
                      <a:pt x="718" y="3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5" name="그룹 4"/>
            <p:cNvGrpSpPr/>
            <p:nvPr/>
          </p:nvGrpSpPr>
          <p:grpSpPr>
            <a:xfrm>
              <a:off x="4265601" y="5060339"/>
              <a:ext cx="3755875" cy="280423"/>
              <a:chOff x="3864125" y="6259329"/>
              <a:chExt cx="3755875" cy="280423"/>
            </a:xfrm>
          </p:grpSpPr>
          <p:pic>
            <p:nvPicPr>
              <p:cNvPr id="3074" name="Picture 2" descr="https://static.thenounproject.com/png/2071728-200.pn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 l="7055" r="9500"/>
              <a:stretch/>
            </p:blipFill>
            <p:spPr bwMode="auto">
              <a:xfrm>
                <a:off x="3864125" y="6259329"/>
                <a:ext cx="234000" cy="2804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xmlns="" id="{75FFD049-1856-410B-8A81-78B7AE5BBE63}"/>
                  </a:ext>
                </a:extLst>
              </p:cNvPr>
              <p:cNvSpPr/>
              <p:nvPr/>
            </p:nvSpPr>
            <p:spPr>
              <a:xfrm>
                <a:off x="4223353" y="6276430"/>
                <a:ext cx="3396647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https://github.com/leewoongi</a:t>
                </a:r>
                <a:endPara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xmlns="" id="{FBA789E2-571F-44DB-892A-C9B19909E7FC}"/>
                </a:ext>
              </a:extLst>
            </p:cNvPr>
            <p:cNvSpPr/>
            <p:nvPr/>
          </p:nvSpPr>
          <p:spPr>
            <a:xfrm>
              <a:off x="4204641" y="2004408"/>
              <a:ext cx="3308679" cy="556179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spAutoFit/>
            </a:bodyPr>
            <a:lstStyle/>
            <a:p>
              <a:r>
                <a:rPr lang="ko-KR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순천향대학교 컴퓨터 공학과 졸업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2012.02 ~ 2019.02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xmlns="" id="{71C096BE-5C29-4CCA-914C-79BB33F4C811}"/>
                </a:ext>
              </a:extLst>
            </p:cNvPr>
            <p:cNvSpPr txBox="1"/>
            <p:nvPr/>
          </p:nvSpPr>
          <p:spPr>
            <a:xfrm>
              <a:off x="4204641" y="1198897"/>
              <a:ext cx="2028519" cy="648512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spAutoFit/>
            </a:bodyPr>
            <a:lstStyle/>
            <a:p>
              <a:r>
                <a:rPr lang="ko-KR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이운기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Lee </a:t>
              </a:r>
              <a:r>
                <a:rPr lang="en-US" altLang="ko-KR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Woon-Gi</a:t>
              </a:r>
              <a:endPara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204641" y="2717586"/>
              <a:ext cx="25779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r>
                <a:rPr lang="en-US" altLang="ko-KR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OpenCV</a:t>
              </a: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#Unity #C #C++</a:t>
              </a:r>
              <a:b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r>
                <a:rPr lang="en-US" altLang="ko-KR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VirtualReality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204641" y="3553874"/>
              <a:ext cx="31412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r>
                <a:rPr lang="en-US" altLang="ko-KR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Starcraft</a:t>
              </a:r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#Soccer #</a:t>
              </a:r>
              <a:r>
                <a:rPr lang="en-US" altLang="ko-KR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RealMadrid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33877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9B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BF7AA34-E0CC-4737-8237-D75920858FCD}"/>
              </a:ext>
            </a:extLst>
          </p:cNvPr>
          <p:cNvSpPr txBox="1"/>
          <p:nvPr/>
        </p:nvSpPr>
        <p:spPr>
          <a:xfrm>
            <a:off x="396201" y="816138"/>
            <a:ext cx="2499360" cy="4970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3800" b="1" spc="-1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ABOUT</a:t>
            </a:r>
            <a:endParaRPr lang="ko-KR" altLang="en-US" sz="3800" b="1" spc="-1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3514276D-E208-4076-9C2C-60D07E87EA9B}"/>
              </a:ext>
            </a:extLst>
          </p:cNvPr>
          <p:cNvSpPr txBox="1"/>
          <p:nvPr/>
        </p:nvSpPr>
        <p:spPr>
          <a:xfrm>
            <a:off x="4420100" y="751344"/>
            <a:ext cx="54960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나눔바른고딕" panose="020B0603020101020101" pitchFamily="50" charset="-127"/>
              <a:buChar char="/"/>
            </a:pP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이운기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, Lee </a:t>
            </a:r>
            <a:r>
              <a:rPr lang="en-US" altLang="ko-KR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Woon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 – Gi</a:t>
            </a:r>
          </a:p>
          <a:p>
            <a:pPr marL="285750" indent="-285750">
              <a:buFont typeface="나눔바른고딕" panose="020B0603020101020101" pitchFamily="50" charset="-127"/>
              <a:buChar char="/"/>
            </a:pP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1992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년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08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월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30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일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경기도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안양시 동안구 경수대로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609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번길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26, 201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동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1206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호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광양제철고등학교 졸업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순천향대학교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컴퓨터공학과 졸업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marL="285750" indent="-285750">
              <a:buFont typeface="나눔바른고딕" panose="020B0603020101020101" pitchFamily="50" charset="-127"/>
              <a:buChar char="/"/>
            </a:pP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순천향대학교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컴퓨터공학과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영상처리연구실 활동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삼성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 </a:t>
            </a:r>
            <a:r>
              <a:rPr lang="en-US" altLang="ko-KR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sds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알고리즘 강의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수료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568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66374" y="1208765"/>
            <a:ext cx="295375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5400" b="1" dirty="0" smtClean="0">
                <a:ln w="12700">
                  <a:solidFill>
                    <a:schemeClr val="accent1">
                      <a:lumMod val="75000"/>
                      <a:alpha val="90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Projects</a:t>
            </a:r>
            <a:endParaRPr lang="ko-KR" altLang="en-US" sz="5400" b="1" dirty="0">
              <a:ln w="12700">
                <a:solidFill>
                  <a:schemeClr val="accent1">
                    <a:lumMod val="75000"/>
                    <a:alpha val="90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514276D-E208-4076-9C2C-60D07E87EA9B}"/>
              </a:ext>
            </a:extLst>
          </p:cNvPr>
          <p:cNvSpPr txBox="1"/>
          <p:nvPr/>
        </p:nvSpPr>
        <p:spPr>
          <a:xfrm>
            <a:off x="6039851" y="2447939"/>
            <a:ext cx="524576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2016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자율주행 차량을 위한 차선 이탈 검출 애플리케이션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시각 장애인을 위한 사물인식 애플리케이션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2017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스마트 </a:t>
            </a:r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미러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자동분리수거 장치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2018</a:t>
            </a:r>
          </a:p>
          <a:p>
            <a:pPr lvl="1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MARKER 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추적 기반 </a:t>
            </a:r>
            <a:r>
              <a:rPr lang="en-US" altLang="ko-KR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IoT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디바이스 제어 증강현실 인터페이스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인지장애환자 치료를 위한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VR 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애플리케이션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/>
            </a:r>
            <a:b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</a:b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교육용 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VR 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B0604020202020204" pitchFamily="2" charset="-79"/>
              </a:rPr>
              <a:t>애플리케이션</a:t>
            </a:r>
            <a:endParaRPr lang="en-US" altLang="ko-KR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haroni" panose="020B060402020202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120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881120" y="1076119"/>
            <a:ext cx="3586480" cy="1800045"/>
            <a:chOff x="3881120" y="658782"/>
            <a:chExt cx="3952240" cy="1800045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휴먼매직체" panose="02030504000101010101" pitchFamily="18" charset="-127"/>
                <a:buChar char="/"/>
              </a:pP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차량에 설치한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안드로이드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핸드폰을 통해 도로 정보를 수집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 marL="171450" indent="-171450">
                <a:lnSpc>
                  <a:spcPct val="150000"/>
                </a:lnSpc>
                <a:buFont typeface="휴먼매직체" panose="02030504000101010101" pitchFamily="18" charset="-127"/>
                <a:buChar char="/"/>
              </a:pP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수집된 정보를 실시간으로 소실점과 기울기 영역을 계산하여 이탈 판별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 marL="171450" indent="-171450">
                <a:lnSpc>
                  <a:spcPct val="150000"/>
                </a:lnSpc>
                <a:buFont typeface="휴먼매직체" panose="02030504000101010101" pitchFamily="18" charset="-127"/>
                <a:buChar char="/"/>
              </a:pP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차선 이탈 시 경고 표시를 출력하여 보다 안전한 운행을 유도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04798" y="780097"/>
            <a:ext cx="3367723" cy="966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38684" y="780097"/>
            <a:ext cx="3124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자율 주행 차량을 </a:t>
            </a:r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위한 차선 이탈 검출 애플리케이션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881120" y="3798659"/>
            <a:ext cx="3586480" cy="1529196"/>
            <a:chOff x="3881120" y="3429000"/>
            <a:chExt cx="3586480" cy="1529196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영상이 들어올 때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관심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(ROI)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영역 설정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관심영역을 토대로 소실점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소실점까지 관심영역 내에 특정 기울기에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해당 시 차선으로 인식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04226" y="1838843"/>
            <a:ext cx="2568865" cy="385329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32460" y="2264152"/>
            <a:ext cx="2630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#2016 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OpenCV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#Android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3"/>
          <p:cNvGrpSpPr/>
          <p:nvPr/>
        </p:nvGrpSpPr>
        <p:grpSpPr>
          <a:xfrm>
            <a:off x="3881120" y="1076119"/>
            <a:ext cx="3586480" cy="1209114"/>
            <a:chOff x="3881120" y="658782"/>
            <a:chExt cx="3952240" cy="1209114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1163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안드로이드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핸드폰 카메라를 통해 실시간으로 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영상 수집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수집된 영상을 이진화 시켜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WATERSHED 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함수를 사용하여 사물의 윤곽선을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4" name="그룹 2"/>
          <p:cNvGrpSpPr/>
          <p:nvPr/>
        </p:nvGrpSpPr>
        <p:grpSpPr>
          <a:xfrm>
            <a:off x="3881120" y="3798659"/>
            <a:ext cx="3586480" cy="1769261"/>
            <a:chOff x="3881120" y="3429000"/>
            <a:chExt cx="3586480" cy="1769261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717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OPENCV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를 이용해 영상의 이진화 작업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이진화 된 영상에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모폴리지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알고리즘을 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사용하여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노이즈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제거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카메라를 통해 들어오는 영상의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외곽선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32460" y="2264152"/>
            <a:ext cx="2630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#2016 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OpenCV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#Android</a:t>
            </a:r>
            <a:b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 Google Cardboard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 장애인을 위한 사물인식 애플리케이션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4" name="Picture 2" descr="C:\Users\soeun\Desktop\zhem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49286" y="3078479"/>
            <a:ext cx="3180602" cy="341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5" name="Object 2"/>
          <p:cNvGraphicFramePr>
            <a:graphicFrameLocks noChangeAspect="1"/>
          </p:cNvGraphicFramePr>
          <p:nvPr/>
        </p:nvGraphicFramePr>
        <p:xfrm>
          <a:off x="8979853" y="449263"/>
          <a:ext cx="2698750" cy="4048125"/>
        </p:xfrm>
        <a:graphic>
          <a:graphicData uri="http://schemas.openxmlformats.org/presentationml/2006/ole">
            <p:oleObj spid="_x0000_s20482" name="프레젠테이션" r:id="rId4" imgW="10797483" imgH="16198693" progId="PowerPoint.Show.12">
              <p:embed/>
            </p:oleObj>
          </a:graphicData>
        </a:graphic>
      </p:graphicFrame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99232" y="5455920"/>
            <a:ext cx="1796528" cy="67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3881120" y="1076119"/>
            <a:ext cx="3586480" cy="1523047"/>
            <a:chOff x="3881120" y="658782"/>
            <a:chExt cx="3952240" cy="1523047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Node.js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를 이용하여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schema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해당하는 </a:t>
              </a:r>
              <a:r>
                <a:rPr lang="en-US" altLang="ko-KR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api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key</a:t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삽입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음성인식을 통하여 사용자가 원하는 영상 및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날씨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전철 위치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스케줄과 같은 기능을 탑재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881120" y="3798659"/>
            <a:ext cx="3586480" cy="2083193"/>
            <a:chOff x="3881120" y="3429000"/>
            <a:chExt cx="3586480" cy="2083193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라즈베리파이를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이용해 환경 설정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PM1001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분진센서와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아두이노를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이용하여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미세먼지 측정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스마트미러에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사용되는 날씨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시간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달력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유투브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등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en-US" altLang="ko-KR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api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사용하여 추가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카메라를 통해 들어오는 영상의 외곽선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07340" y="1735832"/>
            <a:ext cx="2811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#2017 #Raspberry Pi </a:t>
            </a:r>
            <a:b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Arduino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 Node.js 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SMART MIRROR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13520" y="358668"/>
            <a:ext cx="2872740" cy="14431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2" descr="C:\Users\Lee\Desktop\pm1001 전역변수 setu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57537" y="3382457"/>
            <a:ext cx="1989229" cy="2743200"/>
          </a:xfrm>
          <a:prstGeom prst="rect">
            <a:avLst/>
          </a:prstGeom>
          <a:noFill/>
        </p:spPr>
      </p:pic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34008" y="1846374"/>
            <a:ext cx="3067154" cy="144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3881120" y="1076119"/>
            <a:ext cx="3586480" cy="2631042"/>
            <a:chOff x="3881120" y="658782"/>
            <a:chExt cx="3952240" cy="2631042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마이크와 모터 센서를 설치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유리판에 분리수거를 하고 싶은 물체를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떨어트릴 때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생기는 소리를 마이크를 통해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소리를 받음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들어온 소리는 </a:t>
              </a:r>
              <a:r>
                <a:rPr lang="en-US" altLang="ko-KR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Matlab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으로 전달되어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주파수를 분석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분석된 주파수의 결과로 모터를 작동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820160" y="3981539"/>
            <a:ext cx="3586480" cy="1806194"/>
            <a:chOff x="3881120" y="3429000"/>
            <a:chExt cx="3586480" cy="1806194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하드웨어 제작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</a:t>
              </a:r>
              <a:r>
                <a:rPr lang="en-US" altLang="ko-KR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Matlab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의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FFT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함수를 사용하여 물체가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떨어졌을 때 발생하는 소리의 주파수를 구하여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아두이노에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전송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07340" y="1735832"/>
            <a:ext cx="2811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#2017 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Arduino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 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Matlab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자동분리수거장치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7941276" y="846150"/>
            <a:ext cx="4109907" cy="2122560"/>
            <a:chOff x="7974228" y="2872658"/>
            <a:chExt cx="4109907" cy="2122560"/>
          </a:xfrm>
        </p:grpSpPr>
        <p:pic>
          <p:nvPicPr>
            <p:cNvPr id="12" name="Picture 7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974228" y="2872658"/>
              <a:ext cx="2403388" cy="13599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4" name="Picture 6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9763382" y="3682313"/>
              <a:ext cx="2320753" cy="13129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5" name="Picture 8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860691" y="3276598"/>
            <a:ext cx="2051222" cy="1538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307771" y="4967414"/>
            <a:ext cx="1874707" cy="1400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D630CD-9D8F-4133-8A7A-2CCB332464A1}"/>
              </a:ext>
            </a:extLst>
          </p:cNvPr>
          <p:cNvSpPr/>
          <p:nvPr/>
        </p:nvSpPr>
        <p:spPr>
          <a:xfrm>
            <a:off x="0" y="0"/>
            <a:ext cx="34015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3"/>
          <p:cNvGrpSpPr/>
          <p:nvPr/>
        </p:nvGrpSpPr>
        <p:grpSpPr>
          <a:xfrm>
            <a:off x="3881120" y="1076119"/>
            <a:ext cx="3586480" cy="2815708"/>
            <a:chOff x="3881120" y="658782"/>
            <a:chExt cx="3952240" cy="2815708"/>
          </a:xfrm>
        </p:grpSpPr>
        <p:sp>
          <p:nvSpPr>
            <p:cNvPr id="37" name="직사각형 36"/>
            <p:cNvSpPr/>
            <p:nvPr/>
          </p:nvSpPr>
          <p:spPr>
            <a:xfrm>
              <a:off x="3881120" y="658782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881120" y="704501"/>
              <a:ext cx="3952240" cy="2769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OPENCV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내에 구현되어 있는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ARUCO MARKER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를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디바이스에 할당 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안드로이드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핸드폰으로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MARKER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인식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실시간으로 들어오는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MARKER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는 이진화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외곽선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추출 작업 후 </a:t>
              </a:r>
              <a:r>
                <a:rPr lang="ko-KR" altLang="en-US" sz="1200" dirty="0" err="1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캘리브레이션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작업을 거쳐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MARKER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의 고유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ID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값을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/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추출된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ID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값은 서버로 전달되어 해당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디바이스의 증강현실 컨트롤러로 나타나고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디바이스 제어 가능 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881120" y="3930739"/>
            <a:ext cx="3586480" cy="1769261"/>
            <a:chOff x="3881120" y="3429000"/>
            <a:chExt cx="3586480" cy="1769261"/>
          </a:xfrm>
        </p:grpSpPr>
        <p:sp>
          <p:nvSpPr>
            <p:cNvPr id="43" name="TextBox 42"/>
            <p:cNvSpPr txBox="1"/>
            <p:nvPr/>
          </p:nvSpPr>
          <p:spPr>
            <a:xfrm>
              <a:off x="3881120" y="3480868"/>
              <a:ext cx="3586480" cy="17173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--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수행 역할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MARKER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의 이진화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외곽선 검출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,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MARKER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의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고유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ID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값 추출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MARKER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기반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AR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시스템을 하기 위한 </a:t>
              </a: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/>
              </a:r>
              <a:b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</a:b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  MARKER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인식을 통하여 카메라를 위치를 추정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# AR </a:t>
              </a:r>
              <a:r>
                <a:rPr lang="ko-KR" altLang="en-US" sz="1200" dirty="0" smtClean="0">
                  <a:latin typeface="휴먼매직체" panose="02030504000101010101" pitchFamily="18" charset="-127"/>
                  <a:ea typeface="Noto Sans CJK KR Regular" panose="020B0500000000000000"/>
                  <a:cs typeface="Aharoni" panose="020B0604020202020204" pitchFamily="2" charset="-79"/>
                </a:rPr>
                <a:t>카메라와 메인 카메라 통합</a:t>
              </a:r>
              <a:endParaRPr lang="en-US" altLang="ko-KR" sz="1200" dirty="0" smtClean="0">
                <a:latin typeface="휴먼매직체" panose="02030504000101010101" pitchFamily="18" charset="-127"/>
                <a:ea typeface="Noto Sans CJK KR Regular" panose="020B0500000000000000"/>
                <a:cs typeface="Aharoni" panose="020B0604020202020204" pitchFamily="2" charset="-79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881120" y="3429000"/>
              <a:ext cx="414154" cy="4571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490220" y="2802632"/>
            <a:ext cx="28117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#2018 #Unity 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OpenCV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b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</a:t>
            </a:r>
            <a:r>
              <a:rPr lang="en-US" altLang="ko-KR" sz="1400" b="1" dirty="0" err="1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Arduino</a:t>
            </a: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 Node.js</a:t>
            </a:r>
            <a:b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en-US" altLang="ko-KR" sz="1400" b="1" dirty="0" smtClean="0">
                <a:ln w="6350">
                  <a:noFill/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#Rabbit MQ     </a:t>
            </a:r>
            <a:endParaRPr lang="ko-KR" altLang="en-US" sz="1400" b="1" dirty="0">
              <a:ln w="6350">
                <a:noFill/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8684" y="780097"/>
            <a:ext cx="3124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MARKER </a:t>
            </a:r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추적 기반 </a:t>
            </a:r>
            <a:r>
              <a:rPr lang="en-US" altLang="ko-KR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IOT </a:t>
            </a:r>
            <a:r>
              <a:rPr lang="ko-KR" altLang="en-US" sz="2800" b="1" dirty="0" smtClean="0">
                <a:ln w="635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디바이스 제어 증강현실 인터페이스</a:t>
            </a:r>
            <a:endParaRPr lang="ko-KR" altLang="en-US" sz="2800" b="1" dirty="0">
              <a:ln w="6350">
                <a:solidFill>
                  <a:schemeClr val="accent1">
                    <a:lumMod val="7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8572500" y="375245"/>
            <a:ext cx="3467100" cy="5811242"/>
            <a:chOff x="8572500" y="375245"/>
            <a:chExt cx="3467100" cy="5811242"/>
          </a:xfrm>
        </p:grpSpPr>
        <p:pic>
          <p:nvPicPr>
            <p:cNvPr id="12" name="Picture 2" descr="C:\Users\Leewoongi\Documents\카카오톡 받은 파일\KakaoTalk_20191119_194611135_01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 rot="5400000">
              <a:off x="9353249" y="712745"/>
              <a:ext cx="2700000" cy="2025000"/>
            </a:xfrm>
            <a:prstGeom prst="rect">
              <a:avLst/>
            </a:prstGeom>
            <a:noFill/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572500" y="3364829"/>
              <a:ext cx="2019299" cy="11595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Picture 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0038929" y="5057775"/>
              <a:ext cx="2000671" cy="1128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6" name="Picture 6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9563099" y="4175348"/>
              <a:ext cx="2022749" cy="11396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타원 16"/>
            <p:cNvSpPr/>
            <p:nvPr/>
          </p:nvSpPr>
          <p:spPr>
            <a:xfrm>
              <a:off x="9563100" y="4600575"/>
              <a:ext cx="428625" cy="333375"/>
            </a:xfrm>
            <a:prstGeom prst="ellipse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61836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1870</TotalTime>
  <Words>417</Words>
  <Application>Microsoft Office PowerPoint</Application>
  <PresentationFormat>사용자 지정</PresentationFormat>
  <Paragraphs>108</Paragraphs>
  <Slides>16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8" baseType="lpstr">
      <vt:lpstr>Office 테마</vt:lpstr>
      <vt:lpstr>프레젠테이션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주소현</dc:creator>
  <cp:lastModifiedBy>Leewoongi</cp:lastModifiedBy>
  <cp:revision>293</cp:revision>
  <dcterms:created xsi:type="dcterms:W3CDTF">2018-01-30T21:50:11Z</dcterms:created>
  <dcterms:modified xsi:type="dcterms:W3CDTF">2019-11-23T21:32:19Z</dcterms:modified>
</cp:coreProperties>
</file>

<file path=docProps/thumbnail.jpeg>
</file>